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284" r:id="rId3"/>
    <p:sldId id="285" r:id="rId4"/>
    <p:sldId id="280" r:id="rId5"/>
    <p:sldId id="286" r:id="rId6"/>
    <p:sldId id="288" r:id="rId7"/>
    <p:sldId id="291" r:id="rId8"/>
    <p:sldId id="290" r:id="rId9"/>
    <p:sldId id="292" r:id="rId10"/>
    <p:sldId id="281" r:id="rId11"/>
    <p:sldId id="279" r:id="rId12"/>
  </p:sldIdLst>
  <p:sldSz cx="12192000" cy="6858000"/>
  <p:notesSz cx="6858000" cy="994727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ene Bergendorf Johansson" initials="MBJ" lastIdx="2" clrIdx="0">
    <p:extLst>
      <p:ext uri="{19B8F6BF-5375-455C-9EA6-DF929625EA0E}">
        <p15:presenceInfo xmlns="" xmlns:p15="http://schemas.microsoft.com/office/powerpoint/2012/main" userId="S-1-5-21-2100284113-1573851820-878952375-2164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CCFF"/>
    <a:srgbClr val="FF66CC"/>
    <a:srgbClr val="139B4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yst layout 3 - Markerin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llemlayout 4 - Marker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 autoAdjust="0"/>
    <p:restoredTop sz="87814" autoAdjust="0"/>
  </p:normalViewPr>
  <p:slideViewPr>
    <p:cSldViewPr snapToGrid="0">
      <p:cViewPr>
        <p:scale>
          <a:sx n="71" d="100"/>
          <a:sy n="71" d="100"/>
        </p:scale>
        <p:origin x="-64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31T19:11:33.558" idx="2">
    <p:pos x="10" y="10"/>
    <p:text/>
    <p:extLst>
      <p:ext uri="{C676402C-5697-4E1C-873F-D02D1690AC5C}">
        <p15:threadingInfo xmlns="" xmlns:p15="http://schemas.microsoft.com/office/powerpoint/2012/main" timeZoneBias="-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6DC54-B086-4239-8728-8115D14A8082}" type="datetimeFigureOut">
              <a:rPr lang="da-DK" smtClean="0"/>
              <a:pPr/>
              <a:t>29-03-2022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7603B-EF71-415A-B07F-8C373065AA94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1095155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7603B-EF71-415A-B07F-8C373065AA94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853589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7603B-EF71-415A-B07F-8C373065AA94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665926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sr-Latn-R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7603B-EF71-415A-B07F-8C373065AA94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469163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sr-Latn-R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7603B-EF71-415A-B07F-8C373065AA94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469163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sr-Latn-R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7603B-EF71-415A-B07F-8C373065AA94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1498662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sr-Latn-R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7603B-EF71-415A-B07F-8C373065AA94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1498662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sr-Latn-R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7603B-EF71-415A-B07F-8C373065AA94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1498662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sr-Latn-R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7603B-EF71-415A-B07F-8C373065AA94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1498662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sr-Latn-R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7603B-EF71-415A-B07F-8C373065AA94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1498662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sr-Latn-R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7603B-EF71-415A-B07F-8C373065AA94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1498662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59EE355-27DF-415B-8725-762201BF4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88A5B8F4-A35D-423C-83C7-6341677FD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63A9391A-23F3-49D1-9421-CEBC7F1F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FEFD8-E9A6-46DA-8E68-60CCDCE0E22A}" type="datetimeFigureOut">
              <a:rPr lang="sl-SI" smtClean="0"/>
              <a:pPr/>
              <a:t>29.3.2022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0C9595D2-4717-4676-9FF8-32F3F7DB3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AD7B2C62-EAE9-4979-85E3-9904A70D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FAD84-2117-48F2-893D-04D84D7659D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86344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4430F95-80FA-4A72-9694-C385BEAA3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1165873A-53E0-45E5-849B-1ECE32EBF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DDB2C59E-0C78-41DF-B895-3EA1E685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FEFD8-E9A6-46DA-8E68-60CCDCE0E22A}" type="datetimeFigureOut">
              <a:rPr lang="sl-SI" smtClean="0"/>
              <a:pPr/>
              <a:t>29.3.2022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A6DFF5E7-27E7-4AB5-AB9D-E26D73AA4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B1BB8DAB-EC2A-485C-9234-641A50D8C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FAD84-2117-48F2-893D-04D84D7659D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800408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26C90E9-F1A3-48E8-9843-D085D6AA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="" xmlns:a16="http://schemas.microsoft.com/office/drawing/2014/main" id="{3F9A8B65-4B59-4CDD-831F-18EEAF3B7D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FEFD8-E9A6-46DA-8E68-60CCDCE0E22A}" type="datetimeFigureOut">
              <a:rPr lang="sl-SI" smtClean="0"/>
              <a:pPr/>
              <a:t>29.3.2022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="" xmlns:a16="http://schemas.microsoft.com/office/drawing/2014/main" id="{8FA4A9F5-C1CC-4AB9-81BB-14C403D79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="" xmlns:a16="http://schemas.microsoft.com/office/drawing/2014/main" id="{B0DCD5BF-6DE5-4405-8CEC-464A53EF5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FAD84-2117-48F2-893D-04D84D7659D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94496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="" xmlns:a16="http://schemas.microsoft.com/office/drawing/2014/main" id="{94167FF0-805E-4174-BF51-F7412A18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FEFD8-E9A6-46DA-8E68-60CCDCE0E22A}" type="datetimeFigureOut">
              <a:rPr lang="sl-SI" smtClean="0"/>
              <a:pPr/>
              <a:t>29.3.2022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="" xmlns:a16="http://schemas.microsoft.com/office/drawing/2014/main" id="{6CF2D49B-32C7-4A5C-BE7A-BF2D3C105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="" xmlns:a16="http://schemas.microsoft.com/office/drawing/2014/main" id="{C27F561A-F40C-47C8-80CD-4745B357B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FAD84-2117-48F2-893D-04D84D7659D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4065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9B04-BCF5-4E7F-8483-04DF4E270F6E}" type="datetime1">
              <a:rPr lang="da-DK" smtClean="0"/>
              <a:pPr/>
              <a:t>29-03-2022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Steering Committee meeting the 20th of January 2021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63BC-2598-4E1F-A082-1E20A60DFBC2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1072772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="" xmlns:a16="http://schemas.microsoft.com/office/drawing/2014/main" id="{58EEF0EB-224D-4FB8-A703-02D5A46B9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634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D43CB7FF-F274-4EC2-AA18-9F61FF86F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781370A4-E48B-4356-9EDD-907F0D2BFC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59445"/>
          <a:stretch/>
        </p:blipFill>
        <p:spPr>
          <a:xfrm>
            <a:off x="0" y="5029200"/>
            <a:ext cx="12192000" cy="18288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F92B5587-F6D4-41C7-9775-862A17D4172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9501575" y="578225"/>
            <a:ext cx="2458253" cy="8993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577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5" r:id="rId4"/>
    <p:sldLayoutId id="21474836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comments" Target="../comments/commen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tela.blk@gmail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44DF5837-2734-4382-9D3D-19B5921EC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1747" y="1454227"/>
            <a:ext cx="9144000" cy="2489812"/>
          </a:xfrm>
        </p:spPr>
        <p:txBody>
          <a:bodyPr>
            <a:normAutofit fontScale="55000" lnSpcReduction="20000"/>
          </a:bodyPr>
          <a:lstStyle/>
          <a:p>
            <a:endParaRPr lang="sr-Latn-RS" sz="4400" b="1" dirty="0">
              <a:solidFill>
                <a:srgbClr val="002060"/>
              </a:solidFill>
            </a:endParaRPr>
          </a:p>
          <a:p>
            <a:r>
              <a:rPr lang="en-US" sz="5800" b="1" dirty="0">
                <a:solidFill>
                  <a:schemeClr val="tx2"/>
                </a:solidFill>
              </a:rPr>
              <a:t>Where are the </a:t>
            </a:r>
            <a:r>
              <a:rPr lang="en-US" sz="5800" b="1" dirty="0" err="1">
                <a:solidFill>
                  <a:schemeClr val="tx2"/>
                </a:solidFill>
              </a:rPr>
              <a:t>WholEUGrain</a:t>
            </a:r>
            <a:r>
              <a:rPr lang="en-US" sz="5800" b="1" dirty="0">
                <a:solidFill>
                  <a:schemeClr val="tx2"/>
                </a:solidFill>
              </a:rPr>
              <a:t> countries in establishing their own partnerships?</a:t>
            </a:r>
            <a:r>
              <a:rPr lang="sr-Latn-RS" sz="5800" b="1" dirty="0">
                <a:solidFill>
                  <a:schemeClr val="tx2"/>
                </a:solidFill>
              </a:rPr>
              <a:t> </a:t>
            </a:r>
          </a:p>
          <a:p>
            <a:endParaRPr lang="sr-Latn-RS" sz="5800" b="1" dirty="0">
              <a:solidFill>
                <a:schemeClr val="tx2"/>
              </a:solidFill>
            </a:endParaRPr>
          </a:p>
          <a:p>
            <a:r>
              <a:rPr lang="sr-Latn-RS" sz="5800" b="1" dirty="0">
                <a:solidFill>
                  <a:schemeClr val="tx2"/>
                </a:solidFill>
              </a:rPr>
              <a:t>Experience of </a:t>
            </a:r>
            <a:r>
              <a:rPr lang="sr-Latn-RS" sz="5800" b="1" dirty="0" smtClean="0">
                <a:solidFill>
                  <a:schemeClr val="tx2"/>
                </a:solidFill>
              </a:rPr>
              <a:t>Federation of Bosnia and Herzegovina</a:t>
            </a:r>
            <a:endParaRPr lang="sr-Latn-RS" sz="5800" b="1" dirty="0">
              <a:solidFill>
                <a:schemeClr val="tx2"/>
              </a:solidFill>
            </a:endParaRPr>
          </a:p>
          <a:p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5FEFF674-14FF-4EB0-9AC7-731DCC8979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9295" r="14033" b="37076"/>
          <a:stretch/>
        </p:blipFill>
        <p:spPr>
          <a:xfrm>
            <a:off x="180753" y="207325"/>
            <a:ext cx="3891517" cy="133495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EF997275-B057-45F6-9FE8-5658EC02F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747" y="207325"/>
            <a:ext cx="6303810" cy="682811"/>
          </a:xfrm>
          <a:prstGeom prst="rect">
            <a:avLst/>
          </a:prstGeom>
        </p:spPr>
      </p:pic>
      <p:sp>
        <p:nvSpPr>
          <p:cNvPr id="2" name="Tekstfelt 1"/>
          <p:cNvSpPr txBox="1"/>
          <p:nvPr/>
        </p:nvSpPr>
        <p:spPr>
          <a:xfrm>
            <a:off x="2963538" y="3944039"/>
            <a:ext cx="64301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rgbClr val="002060"/>
                </a:solidFill>
              </a:rPr>
              <a:t>WholEUGrain Spring School Conference, 29th March 2022</a:t>
            </a:r>
          </a:p>
          <a:p>
            <a:pPr algn="ctr"/>
            <a:endParaRPr lang="sr-Latn-RS" dirty="0">
              <a:solidFill>
                <a:srgbClr val="002060"/>
              </a:solidFill>
            </a:endParaRPr>
          </a:p>
          <a:p>
            <a:pPr algn="ctr"/>
            <a:r>
              <a:rPr lang="sr-Latn-RS" dirty="0" smtClean="0">
                <a:solidFill>
                  <a:srgbClr val="002060"/>
                </a:solidFill>
              </a:rPr>
              <a:t>Aida  Filipović Hadžiomeragić, </a:t>
            </a:r>
            <a:r>
              <a:rPr lang="sr-Latn-RS" dirty="0">
                <a:solidFill>
                  <a:srgbClr val="002060"/>
                </a:solidFill>
              </a:rPr>
              <a:t>MD PhD, on behalf of the </a:t>
            </a:r>
            <a:r>
              <a:rPr lang="sr-Latn-RS" dirty="0" smtClean="0">
                <a:solidFill>
                  <a:srgbClr val="002060"/>
                </a:solidFill>
              </a:rPr>
              <a:t>PHI FBH </a:t>
            </a:r>
            <a:r>
              <a:rPr lang="sr-Latn-RS" dirty="0">
                <a:solidFill>
                  <a:srgbClr val="002060"/>
                </a:solidFill>
              </a:rPr>
              <a:t>Project Team</a:t>
            </a:r>
          </a:p>
          <a:p>
            <a:pPr algn="ctr"/>
            <a:r>
              <a:rPr lang="sr-Latn-RS" dirty="0">
                <a:solidFill>
                  <a:srgbClr val="002060"/>
                </a:solidFill>
              </a:rPr>
              <a:t>Institute of Public Health of </a:t>
            </a:r>
            <a:r>
              <a:rPr lang="sr-Latn-RS" dirty="0" smtClean="0">
                <a:solidFill>
                  <a:srgbClr val="002060"/>
                </a:solidFill>
              </a:rPr>
              <a:t>Federation of Bosnia and Herzegovina </a:t>
            </a:r>
            <a:r>
              <a:rPr lang="sr-Latn-RS" dirty="0">
                <a:solidFill>
                  <a:srgbClr val="002060"/>
                </a:solidFill>
              </a:rPr>
              <a:t>(PHI </a:t>
            </a:r>
            <a:r>
              <a:rPr lang="sr-Latn-RS" dirty="0" smtClean="0">
                <a:solidFill>
                  <a:srgbClr val="002060"/>
                </a:solidFill>
              </a:rPr>
              <a:t>FBH)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89233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Challanges</a:t>
            </a:r>
            <a:endParaRPr lang="sr-Latn-RS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946341" cy="4351338"/>
          </a:xfrm>
        </p:spPr>
        <p:txBody>
          <a:bodyPr/>
          <a:lstStyle/>
          <a:p>
            <a:r>
              <a:rPr lang="sr-Latn-RS" dirty="0" smtClean="0"/>
              <a:t>Long administrative procedures related  to joining project as affilated partner</a:t>
            </a:r>
            <a:endParaRPr lang="sr-Latn-RS" dirty="0"/>
          </a:p>
          <a:p>
            <a:r>
              <a:rPr lang="sr-Latn-RS" dirty="0"/>
              <a:t>Short time for the implementation of the </a:t>
            </a:r>
            <a:r>
              <a:rPr lang="sr-Latn-RS" dirty="0" smtClean="0"/>
              <a:t>project</a:t>
            </a:r>
          </a:p>
          <a:p>
            <a:r>
              <a:rPr lang="sr-Latn-RS" dirty="0" smtClean="0"/>
              <a:t>I</a:t>
            </a:r>
            <a:r>
              <a:rPr lang="bs-Latn-BA" dirty="0" smtClean="0"/>
              <a:t>n</a:t>
            </a:r>
            <a:r>
              <a:rPr lang="sr-Latn-RS" dirty="0" smtClean="0"/>
              <a:t>volvement of public authorities in upplanned activities</a:t>
            </a:r>
            <a:endParaRPr lang="sr-Latn-RS" dirty="0" smtClean="0"/>
          </a:p>
          <a:p>
            <a:r>
              <a:rPr lang="sr-Latn-RS" dirty="0" smtClean="0"/>
              <a:t>New public health challanges   </a:t>
            </a:r>
          </a:p>
          <a:p>
            <a:r>
              <a:rPr lang="sr-Latn-RS" dirty="0" smtClean="0"/>
              <a:t>Limited </a:t>
            </a:r>
            <a:r>
              <a:rPr lang="sr-Latn-RS" dirty="0"/>
              <a:t>commercial interest in the population health</a:t>
            </a:r>
          </a:p>
        </p:txBody>
      </p:sp>
    </p:spTree>
    <p:extLst>
      <p:ext uri="{BB962C8B-B14F-4D97-AF65-F5344CB8AC3E}">
        <p14:creationId xmlns="" xmlns:p14="http://schemas.microsoft.com/office/powerpoint/2010/main" val="502108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1A80EE58-6158-463A-82A3-EBA78B6B6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283" y="1388125"/>
            <a:ext cx="10939748" cy="48584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RS" sz="4000" b="1" dirty="0" smtClean="0">
                <a:solidFill>
                  <a:srgbClr val="002060"/>
                </a:solidFill>
              </a:rPr>
              <a:t>Thank you </a:t>
            </a:r>
            <a:r>
              <a:rPr lang="sr-Latn-RS" sz="4000" b="1" dirty="0">
                <a:solidFill>
                  <a:srgbClr val="002060"/>
                </a:solidFill>
              </a:rPr>
              <a:t>for your attention!</a:t>
            </a:r>
          </a:p>
          <a:p>
            <a:pPr marL="0" indent="0" algn="ctr">
              <a:buNone/>
            </a:pPr>
            <a:endParaRPr lang="en-US" sz="2900" b="1" dirty="0">
              <a:solidFill>
                <a:srgbClr val="002060"/>
              </a:solidFill>
              <a:hlinkClick r:id="rId3"/>
            </a:endParaRPr>
          </a:p>
          <a:p>
            <a:pPr marL="0" indent="0" algn="ctr">
              <a:buNone/>
            </a:pPr>
            <a:endParaRPr lang="bs-Latn-BA" sz="29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EE2288AE-8328-4A32-8877-D2D7D6637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58" y="406987"/>
            <a:ext cx="6303810" cy="6828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296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1012" y="0"/>
            <a:ext cx="10201619" cy="1477108"/>
          </a:xfrm>
        </p:spPr>
        <p:txBody>
          <a:bodyPr>
            <a:normAutofit/>
          </a:bodyPr>
          <a:lstStyle/>
          <a:p>
            <a:pPr algn="l"/>
            <a:r>
              <a:rPr lang="sr-Latn-RS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Prevention of NCDs in </a:t>
            </a:r>
            <a:r>
              <a:rPr lang="sr-Latn-RS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Federation of Bosnia and Herzegovina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70332" y="1462930"/>
            <a:ext cx="10697380" cy="5299590"/>
          </a:xfrm>
        </p:spPr>
        <p:txBody>
          <a:bodyPr>
            <a:normAutofit/>
          </a:bodyPr>
          <a:lstStyle/>
          <a:p>
            <a:pPr algn="l"/>
            <a:r>
              <a:rPr lang="bs-Latn-BA" sz="2800" dirty="0" smtClean="0"/>
              <a:t>Government’s </a:t>
            </a:r>
            <a:r>
              <a:rPr lang="bs-Latn-BA" sz="2800" dirty="0" smtClean="0"/>
              <a:t>commitment </a:t>
            </a:r>
            <a:r>
              <a:rPr lang="bs-Latn-BA" sz="2800" dirty="0" smtClean="0"/>
              <a:t>to improvement </a:t>
            </a:r>
            <a:r>
              <a:rPr lang="bs-Latn-BA" sz="2800" dirty="0" smtClean="0"/>
              <a:t>of nutrition and overall health of the population of Federation of Bosnia and Herzegovina </a:t>
            </a:r>
            <a:r>
              <a:rPr lang="bs-Latn-BA" sz="2800" dirty="0" smtClean="0"/>
              <a:t>confirmed in major health sector policies  strategies </a:t>
            </a:r>
          </a:p>
          <a:p>
            <a:pPr algn="l"/>
            <a:endParaRPr lang="bs-Latn-BA" sz="2800" dirty="0" smtClean="0"/>
          </a:p>
          <a:p>
            <a:pPr algn="l"/>
            <a:endParaRPr lang="bs-Latn-BA" sz="2800" dirty="0" smtClean="0"/>
          </a:p>
          <a:p>
            <a:pPr algn="l"/>
            <a:endParaRPr lang="bs-Latn-BA" sz="2800" dirty="0" smtClean="0"/>
          </a:p>
          <a:p>
            <a:pPr algn="l"/>
            <a:endParaRPr lang="bs-Latn-BA" sz="2800" dirty="0" smtClean="0"/>
          </a:p>
          <a:p>
            <a:pPr algn="l"/>
            <a:endParaRPr lang="bs-Latn-BA" sz="2800" dirty="0" smtClean="0"/>
          </a:p>
          <a:p>
            <a:pPr algn="l"/>
            <a:endParaRPr lang="bs-Latn-BA" sz="2800" dirty="0" smtClean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450848" y="2798064"/>
          <a:ext cx="2706647" cy="2017775"/>
        </p:xfrm>
        <a:graphic>
          <a:graphicData uri="http://schemas.openxmlformats.org/presentationml/2006/ole">
            <p:oleObj spid="_x0000_s11266" name="Acrobat Document" r:id="rId4" imgW="7924680" imgH="7937280" progId="AcroExch.Document.DC">
              <p:embed/>
            </p:oleObj>
          </a:graphicData>
        </a:graphic>
      </p:graphicFrame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47616" y="2983040"/>
            <a:ext cx="2208276" cy="303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76160" y="3477507"/>
            <a:ext cx="2509677" cy="3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28745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1012" y="0"/>
            <a:ext cx="10201619" cy="1477108"/>
          </a:xfrm>
        </p:spPr>
        <p:txBody>
          <a:bodyPr>
            <a:normAutofit/>
          </a:bodyPr>
          <a:lstStyle/>
          <a:p>
            <a:pPr algn="l"/>
            <a:r>
              <a:rPr lang="sr-Latn-RS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Prevention of NCDs in </a:t>
            </a:r>
            <a:r>
              <a:rPr lang="sr-Latn-RS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Federation of Bosnia and Herzegovina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50876" y="2316480"/>
            <a:ext cx="8017636" cy="4242816"/>
          </a:xfrm>
        </p:spPr>
        <p:txBody>
          <a:bodyPr>
            <a:normAutofit/>
          </a:bodyPr>
          <a:lstStyle/>
          <a:p>
            <a:pPr algn="l">
              <a:buClr>
                <a:srgbClr val="002060"/>
              </a:buClr>
            </a:pPr>
            <a:r>
              <a:rPr lang="bs-Latn-BA" sz="2800" b="1" dirty="0" smtClean="0">
                <a:solidFill>
                  <a:srgbClr val="0070C0"/>
                </a:solidFill>
              </a:rPr>
              <a:t>Basis </a:t>
            </a:r>
            <a:r>
              <a:rPr lang="bs-Latn-BA" sz="2800" b="1" dirty="0" smtClean="0">
                <a:solidFill>
                  <a:srgbClr val="0070C0"/>
                </a:solidFill>
              </a:rPr>
              <a:t>for  Whole Grain Partnership initiation</a:t>
            </a:r>
          </a:p>
          <a:p>
            <a:pPr algn="l">
              <a:buClr>
                <a:srgbClr val="002060"/>
              </a:buClr>
              <a:buFont typeface="Arial" pitchFamily="34" charset="0"/>
              <a:buChar char="•"/>
            </a:pPr>
            <a:r>
              <a:rPr lang="bs-Latn-BA" sz="2800" dirty="0" smtClean="0"/>
              <a:t> Adoption </a:t>
            </a:r>
            <a:r>
              <a:rPr lang="bs-Latn-BA" sz="2800" dirty="0" smtClean="0"/>
              <a:t>of </a:t>
            </a:r>
            <a:r>
              <a:rPr lang="bs-Latn-BA" sz="2800" dirty="0" smtClean="0"/>
              <a:t>legislation </a:t>
            </a:r>
            <a:r>
              <a:rPr lang="bs-Latn-BA" sz="2800" dirty="0" smtClean="0"/>
              <a:t>on </a:t>
            </a:r>
            <a:r>
              <a:rPr lang="bs-Latn-BA" sz="2800" dirty="0" smtClean="0"/>
              <a:t>reduction of content </a:t>
            </a:r>
            <a:r>
              <a:rPr lang="bs-Latn-BA" sz="2800" dirty="0" smtClean="0"/>
              <a:t>of salt and trans fats in food products </a:t>
            </a:r>
            <a:endParaRPr lang="bs-Latn-BA" sz="2800" dirty="0" smtClean="0"/>
          </a:p>
          <a:p>
            <a:pPr algn="l">
              <a:buClr>
                <a:srgbClr val="002060"/>
              </a:buClr>
              <a:buFont typeface="Arial" pitchFamily="34" charset="0"/>
              <a:buChar char="•"/>
            </a:pPr>
            <a:r>
              <a:rPr lang="bs-Latn-BA" sz="2800" dirty="0" smtClean="0"/>
              <a:t>Improvement </a:t>
            </a:r>
            <a:r>
              <a:rPr lang="bs-Latn-BA" sz="2800" dirty="0" smtClean="0"/>
              <a:t>of legislation </a:t>
            </a:r>
            <a:r>
              <a:rPr lang="bs-Latn-BA" sz="2800" dirty="0" smtClean="0"/>
              <a:t>on </a:t>
            </a:r>
            <a:r>
              <a:rPr lang="bs-Latn-BA" sz="2800" dirty="0" smtClean="0"/>
              <a:t>information </a:t>
            </a:r>
            <a:r>
              <a:rPr lang="bs-Latn-BA" sz="2800" dirty="0" smtClean="0"/>
              <a:t>for </a:t>
            </a:r>
            <a:r>
              <a:rPr lang="bs-Latn-BA" sz="2800" dirty="0" smtClean="0"/>
              <a:t>consumer on content and quality of food </a:t>
            </a:r>
            <a:r>
              <a:rPr lang="bs-Latn-BA" sz="2800" dirty="0" smtClean="0"/>
              <a:t>products</a:t>
            </a:r>
          </a:p>
          <a:p>
            <a:pPr algn="l">
              <a:buClr>
                <a:srgbClr val="002060"/>
              </a:buClr>
              <a:buFont typeface="Arial" pitchFamily="34" charset="0"/>
              <a:buChar char="•"/>
            </a:pPr>
            <a:r>
              <a:rPr lang="bs-Latn-BA" sz="2800" dirty="0" smtClean="0"/>
              <a:t>Surveys </a:t>
            </a:r>
            <a:r>
              <a:rPr lang="bs-Latn-BA" sz="2800" dirty="0" smtClean="0"/>
              <a:t>on dietary </a:t>
            </a:r>
            <a:r>
              <a:rPr lang="bs-Latn-BA" sz="2800" dirty="0" smtClean="0"/>
              <a:t>intake and habits</a:t>
            </a:r>
          </a:p>
          <a:p>
            <a:pPr algn="l">
              <a:buClr>
                <a:srgbClr val="002060"/>
              </a:buClr>
              <a:buFont typeface="Arial" pitchFamily="34" charset="0"/>
              <a:buChar char="•"/>
            </a:pPr>
            <a:r>
              <a:rPr lang="bs-Latn-BA" sz="2800" dirty="0" smtClean="0"/>
              <a:t>Guidelines on healthy nutrition (population, setting)</a:t>
            </a:r>
          </a:p>
          <a:p>
            <a:pPr algn="l">
              <a:buClr>
                <a:srgbClr val="002060"/>
              </a:buClr>
              <a:buFont typeface="Arial" pitchFamily="34" charset="0"/>
              <a:buChar char="•"/>
            </a:pPr>
            <a:r>
              <a:rPr lang="bs-Latn-BA" sz="2800" dirty="0" smtClean="0"/>
              <a:t>Campaigns – promotion of healthy nutrition</a:t>
            </a:r>
          </a:p>
          <a:p>
            <a:pPr algn="l">
              <a:buClr>
                <a:srgbClr val="002060"/>
              </a:buClr>
              <a:buFont typeface="Arial" pitchFamily="34" charset="0"/>
              <a:buChar char="•"/>
            </a:pPr>
            <a:endParaRPr lang="bs-Latn-BA" sz="2800" dirty="0" smtClean="0"/>
          </a:p>
          <a:p>
            <a:pPr algn="l">
              <a:buClr>
                <a:srgbClr val="002060"/>
              </a:buClr>
              <a:buFont typeface="Arial" pitchFamily="34" charset="0"/>
              <a:buChar char="•"/>
            </a:pPr>
            <a:endParaRPr lang="bs-Latn-BA" sz="2800" dirty="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8541" y="2717083"/>
            <a:ext cx="3064183" cy="3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Undertitel 2"/>
          <p:cNvSpPr txBox="1">
            <a:spLocks/>
          </p:cNvSpPr>
          <p:nvPr/>
        </p:nvSpPr>
        <p:spPr>
          <a:xfrm>
            <a:off x="669164" y="1273954"/>
            <a:ext cx="10697380" cy="1115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s-Latn-B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Action Plan for Prevention and Control of Chronic Non Communicable diseases of Federation of Bosnia and Herzegovina 2019-2025</a:t>
            </a:r>
            <a:endParaRPr lang="bs-Latn-BA" sz="2800" dirty="0" smtClean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bs-Latn-B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bs-Latn-B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bs-Latn-B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bs-Latn-B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bs-Latn-B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bs-Latn-B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8745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1012" y="0"/>
            <a:ext cx="10201619" cy="1003892"/>
          </a:xfrm>
        </p:spPr>
        <p:txBody>
          <a:bodyPr>
            <a:normAutofit/>
          </a:bodyPr>
          <a:lstStyle/>
          <a:p>
            <a:pPr algn="l"/>
            <a:r>
              <a:rPr lang="sr-Latn-RS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So far activites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70332" y="1462930"/>
            <a:ext cx="7076239" cy="529959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600" dirty="0" smtClean="0"/>
              <a:t>M</a:t>
            </a:r>
            <a:r>
              <a:rPr lang="bs-Latn-BA" sz="2600" dirty="0" smtClean="0"/>
              <a:t>a</a:t>
            </a:r>
            <a:r>
              <a:rPr lang="sr-Latn-RS" sz="2600" dirty="0" smtClean="0"/>
              <a:t>pping of stakeholders conducted by the IPH FBH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600" dirty="0" smtClean="0"/>
              <a:t>Stakeholders invited to </a:t>
            </a:r>
          </a:p>
          <a:p>
            <a:pPr marL="342900" indent="-342900" algn="l"/>
            <a:r>
              <a:rPr lang="bs-Latn-BA" sz="2800" b="1" dirty="0" smtClean="0">
                <a:solidFill>
                  <a:srgbClr val="0070C0"/>
                </a:solidFill>
              </a:rPr>
              <a:t>          Wholegrain Stakeholders event </a:t>
            </a:r>
          </a:p>
          <a:p>
            <a:pPr marL="342900" indent="-342900" algn="l"/>
            <a:r>
              <a:rPr lang="bs-Latn-BA" sz="2800" dirty="0" smtClean="0"/>
              <a:t>Event attended by: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bs-Latn-BA" sz="2800" dirty="0" smtClean="0"/>
              <a:t> public (FSA BH, IPH FBH, MoH FBH)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bs-Latn-BA" sz="2800" dirty="0" smtClean="0"/>
              <a:t>private stakholders  (bakeries Sprind, Klas, ABA)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1303" y="1963909"/>
            <a:ext cx="3035717" cy="342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26312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1012" y="0"/>
            <a:ext cx="10201619" cy="1003892"/>
          </a:xfrm>
        </p:spPr>
        <p:txBody>
          <a:bodyPr>
            <a:normAutofit/>
          </a:bodyPr>
          <a:lstStyle/>
          <a:p>
            <a:pPr algn="l"/>
            <a:r>
              <a:rPr lang="sr-Latn-RS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So far activites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70332" y="1462930"/>
            <a:ext cx="10697380" cy="529959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600" dirty="0" smtClean="0"/>
              <a:t>Legal </a:t>
            </a:r>
            <a:r>
              <a:rPr lang="sr-Latn-RS" sz="2600" dirty="0"/>
              <a:t>documents related to WG production and distribution </a:t>
            </a:r>
            <a:r>
              <a:rPr lang="sr-Latn-RS" sz="2600" dirty="0" smtClean="0"/>
              <a:t>reviwed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600" dirty="0" smtClean="0"/>
              <a:t>L</a:t>
            </a:r>
            <a:r>
              <a:rPr lang="bs-Latn-BA" sz="2600" dirty="0" smtClean="0"/>
              <a:t>i</a:t>
            </a:r>
            <a:r>
              <a:rPr lang="sr-Latn-RS" sz="2600" dirty="0" smtClean="0"/>
              <a:t>st of stakeholders </a:t>
            </a:r>
            <a:r>
              <a:rPr lang="sr-Latn-RS" sz="2600" dirty="0" smtClean="0"/>
              <a:t>expanded</a:t>
            </a:r>
            <a:endParaRPr lang="sr-Latn-RS" sz="26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600" dirty="0" smtClean="0"/>
              <a:t>Toolbox translated to Bosnian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r-Latn-RS" sz="26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r-Latn-RS" sz="26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r-Latn-RS" sz="2600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936376" y="2842970"/>
            <a:ext cx="2514600" cy="354438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Undertitel 2"/>
          <p:cNvSpPr txBox="1">
            <a:spLocks/>
          </p:cNvSpPr>
          <p:nvPr/>
        </p:nvSpPr>
        <p:spPr>
          <a:xfrm>
            <a:off x="6360459" y="1990166"/>
            <a:ext cx="5831541" cy="1102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r-Latn-R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R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WholeGrain Summer School attended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r-Latn-R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r-Latn-R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6501" y="3240742"/>
            <a:ext cx="2463500" cy="30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4626" y="3146611"/>
            <a:ext cx="2487705" cy="298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26312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1012" y="0"/>
            <a:ext cx="10201619" cy="1003892"/>
          </a:xfrm>
        </p:spPr>
        <p:txBody>
          <a:bodyPr>
            <a:normAutofit/>
          </a:bodyPr>
          <a:lstStyle/>
          <a:p>
            <a:pPr algn="l"/>
            <a:r>
              <a:rPr lang="sr-Latn-RS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So far activites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24873" y="1558411"/>
            <a:ext cx="7655103" cy="1440284"/>
          </a:xfrm>
        </p:spPr>
        <p:txBody>
          <a:bodyPr>
            <a:normAutofit/>
          </a:bodyPr>
          <a:lstStyle/>
          <a:p>
            <a:pPr algn="l" fontAlgn="base">
              <a:buFont typeface="Arial" pitchFamily="34" charset="0"/>
              <a:buChar char="•"/>
            </a:pPr>
            <a:r>
              <a:rPr lang="sr-Latn-RS" sz="2600" dirty="0" smtClean="0"/>
              <a:t> Meeting of PHI FBH with wholegrain partners DVA and CCIS – CAFE  c</a:t>
            </a:r>
            <a:r>
              <a:rPr lang="en-US" sz="2800" dirty="0" err="1" smtClean="0"/>
              <a:t>onsultation</a:t>
            </a:r>
            <a:r>
              <a:rPr lang="en-US" sz="2800" dirty="0" smtClean="0"/>
              <a:t> </a:t>
            </a:r>
            <a:r>
              <a:rPr lang="en-US" sz="2800" dirty="0" smtClean="0"/>
              <a:t>on the next steps in establishing </a:t>
            </a:r>
            <a:r>
              <a:rPr lang="en-US" sz="2800" dirty="0" smtClean="0"/>
              <a:t>sub-national partnership</a:t>
            </a:r>
            <a:endParaRPr lang="bs-Latn-BA" sz="2800" dirty="0" smtClean="0"/>
          </a:p>
          <a:p>
            <a:pPr algn="l" fontAlgn="base"/>
            <a:endParaRPr lang="sr-Latn-RS" sz="2600" dirty="0"/>
          </a:p>
        </p:txBody>
      </p:sp>
      <p:pic>
        <p:nvPicPr>
          <p:cNvPr id="17411" name="Picture 3" descr="E:\AFH\WHOLE GRAIN\SUMMER SCHOOL\Summer school mart 2022 SLOVENIJA\IMG_20211210_214207-1080x5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6067" y="2864223"/>
            <a:ext cx="4473086" cy="29180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26312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1012" y="0"/>
            <a:ext cx="10201619" cy="1003892"/>
          </a:xfrm>
        </p:spPr>
        <p:txBody>
          <a:bodyPr>
            <a:normAutofit/>
          </a:bodyPr>
          <a:lstStyle/>
          <a:p>
            <a:pPr algn="l"/>
            <a:r>
              <a:rPr lang="sr-Latn-RS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So far activites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Undertitel 2"/>
          <p:cNvSpPr txBox="1">
            <a:spLocks/>
          </p:cNvSpPr>
          <p:nvPr/>
        </p:nvSpPr>
        <p:spPr>
          <a:xfrm>
            <a:off x="67237" y="1128103"/>
            <a:ext cx="8269941" cy="5299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base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sr-Latn-RS" sz="2800" dirty="0" smtClean="0"/>
              <a:t>First  </a:t>
            </a:r>
            <a:r>
              <a:rPr lang="sr-Latn-RS" sz="2800" dirty="0" smtClean="0"/>
              <a:t>meeting with stakeholders and Wholegrain </a:t>
            </a:r>
            <a:r>
              <a:rPr lang="sr-Latn-RS" sz="2800" dirty="0" smtClean="0"/>
              <a:t>partners, Decembar 2021</a:t>
            </a:r>
          </a:p>
          <a:p>
            <a:pPr fontAlgn="base">
              <a:lnSpc>
                <a:spcPct val="90000"/>
              </a:lnSpc>
              <a:spcBef>
                <a:spcPts val="1000"/>
              </a:spcBef>
            </a:pPr>
            <a:r>
              <a:rPr lang="sr-Latn-RS" sz="2800" dirty="0" smtClean="0"/>
              <a:t>Participants</a:t>
            </a:r>
            <a:r>
              <a:rPr lang="bs-Latn-BA" sz="28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2800" dirty="0" smtClean="0"/>
              <a:t>Danish Veterinary Agency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2800" dirty="0" smtClean="0"/>
              <a:t>Chamber of Commerce of Slovenia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2800" dirty="0" smtClean="0"/>
              <a:t>Food Safety Agency of Bosnia and Herzegoina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2800" dirty="0" smtClean="0"/>
              <a:t>Chamber of Commerce of F BH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2800" dirty="0" smtClean="0"/>
              <a:t>Association of Cardiologists of F BH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2800" dirty="0" smtClean="0"/>
              <a:t>Association of Consumers of Canton Sarajevo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2800" dirty="0" smtClean="0"/>
              <a:t>Bakery “Ljubača”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2800" dirty="0" smtClean="0"/>
              <a:t>PHI FBH team members</a:t>
            </a:r>
          </a:p>
          <a:p>
            <a:pPr fontAlgn="base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endParaRPr lang="sr-Latn-RS" sz="2800" dirty="0" smtClean="0"/>
          </a:p>
          <a:p>
            <a:pPr fontAlgn="base">
              <a:lnSpc>
                <a:spcPct val="90000"/>
              </a:lnSpc>
              <a:spcBef>
                <a:spcPts val="1000"/>
              </a:spcBef>
            </a:pPr>
            <a:endParaRPr lang="en-US" sz="2800" dirty="0" smtClean="0"/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r-Latn-R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770" name="Picture 2" descr="E:\AFH\WHOLE GRAIN\VISIT 2021\IMG-dbddb4a71514159db40e4163e644cc61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7623" y="1653986"/>
            <a:ext cx="3415555" cy="3227295"/>
          </a:xfrm>
          <a:prstGeom prst="rect">
            <a:avLst/>
          </a:prstGeom>
          <a:noFill/>
        </p:spPr>
      </p:pic>
      <p:pic>
        <p:nvPicPr>
          <p:cNvPr id="9" name="Picture 2" descr="https://www.gzs.si/portals/288/Dogodek%20Polnozrnati%20izdelki/whol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54035" y="3939988"/>
            <a:ext cx="3195916" cy="26759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26312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1012" y="0"/>
            <a:ext cx="10201619" cy="1003892"/>
          </a:xfrm>
        </p:spPr>
        <p:txBody>
          <a:bodyPr>
            <a:normAutofit/>
          </a:bodyPr>
          <a:lstStyle/>
          <a:p>
            <a:pPr algn="l"/>
            <a:r>
              <a:rPr lang="sr-Latn-RS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So far activites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45897" y="1343257"/>
            <a:ext cx="10697380" cy="529959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600" dirty="0" smtClean="0"/>
              <a:t>Promotion of WG in pre-school and school environment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600" dirty="0" smtClean="0"/>
              <a:t>IPA Interreg CBC P</a:t>
            </a:r>
            <a:r>
              <a:rPr lang="bs-Latn-BA" sz="2600" dirty="0" smtClean="0"/>
              <a:t>r</a:t>
            </a:r>
            <a:r>
              <a:rPr lang="sr-Latn-RS" sz="2600" dirty="0" smtClean="0"/>
              <a:t>ojkct Healthy Eating of P</a:t>
            </a:r>
            <a:r>
              <a:rPr lang="bs-Latn-BA" sz="2600" dirty="0" smtClean="0"/>
              <a:t>r</a:t>
            </a:r>
            <a:r>
              <a:rPr lang="sr-Latn-RS" sz="2600" dirty="0" smtClean="0"/>
              <a:t>eschool Children - HEPSC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600" dirty="0" smtClean="0"/>
              <a:t>Promotion of healthy nutrition to children parents preschool parents and cooks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r-Latn-RS" sz="2600" dirty="0" smtClean="0"/>
          </a:p>
          <a:p>
            <a:pPr marL="342900" indent="-342900" algn="l"/>
            <a:endParaRPr lang="sr-Latn-RS" sz="2600" dirty="0" smtClean="0"/>
          </a:p>
        </p:txBody>
      </p:sp>
      <p:pic>
        <p:nvPicPr>
          <p:cNvPr id="8" name="Picture 3" descr="C:\Users\User\Downloads\20220321_112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306" y="4101352"/>
            <a:ext cx="3303492" cy="2477619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5141" y="3375213"/>
            <a:ext cx="3482788" cy="268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6416" y="3032594"/>
            <a:ext cx="3543584" cy="242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26312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1012" y="0"/>
            <a:ext cx="10201619" cy="1003892"/>
          </a:xfrm>
        </p:spPr>
        <p:txBody>
          <a:bodyPr>
            <a:normAutofit/>
          </a:bodyPr>
          <a:lstStyle/>
          <a:p>
            <a:pPr algn="l"/>
            <a:r>
              <a:rPr lang="sr-Latn-RS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So far activites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72791" y="1558410"/>
            <a:ext cx="10697380" cy="529959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600" dirty="0" smtClean="0"/>
              <a:t>Preparation </a:t>
            </a:r>
            <a:r>
              <a:rPr lang="sr-Latn-RS" sz="2600" dirty="0"/>
              <a:t>for Spring </a:t>
            </a:r>
            <a:r>
              <a:rPr lang="sr-Latn-RS" sz="2600" dirty="0" smtClean="0"/>
              <a:t>school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600" dirty="0" smtClean="0"/>
              <a:t>List of stakeholders extended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600" dirty="0" smtClean="0"/>
              <a:t>Wholegrain Warm up event attended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600" dirty="0" smtClean="0"/>
              <a:t>Invitations for Wholegrain Spring School sent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r-Latn-RS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026312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2246</TotalTime>
  <Words>441</Words>
  <Application>Microsoft Office PowerPoint</Application>
  <PresentationFormat>Custom</PresentationFormat>
  <Paragraphs>83</Paragraphs>
  <Slides>11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Officeova tema</vt:lpstr>
      <vt:lpstr>Acrobat Document</vt:lpstr>
      <vt:lpstr>Slide 1</vt:lpstr>
      <vt:lpstr>Prevention of NCDs in Federation of Bosnia and Herzegovina</vt:lpstr>
      <vt:lpstr>Prevention of NCDs in Federation of Bosnia and Herzegovina</vt:lpstr>
      <vt:lpstr>So far activites</vt:lpstr>
      <vt:lpstr>So far activites</vt:lpstr>
      <vt:lpstr>So far activites</vt:lpstr>
      <vt:lpstr>So far activites</vt:lpstr>
      <vt:lpstr>So far activites</vt:lpstr>
      <vt:lpstr>So far activites</vt:lpstr>
      <vt:lpstr>Challanges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Dea Zavadlav</dc:creator>
  <cp:lastModifiedBy>Maša Demir</cp:lastModifiedBy>
  <cp:revision>160</cp:revision>
  <cp:lastPrinted>2022-03-25T08:31:47Z</cp:lastPrinted>
  <dcterms:created xsi:type="dcterms:W3CDTF">2020-02-19T08:06:55Z</dcterms:created>
  <dcterms:modified xsi:type="dcterms:W3CDTF">2022-03-29T01:23:21Z</dcterms:modified>
</cp:coreProperties>
</file>